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6"/>
  </p:notesMasterIdLst>
  <p:handoutMasterIdLst>
    <p:handoutMasterId r:id="rId57"/>
  </p:handoutMasterIdLst>
  <p:sldIdLst>
    <p:sldId id="258" r:id="rId5"/>
    <p:sldId id="374" r:id="rId6"/>
    <p:sldId id="369" r:id="rId7"/>
    <p:sldId id="365" r:id="rId8"/>
    <p:sldId id="368" r:id="rId9"/>
    <p:sldId id="376" r:id="rId10"/>
    <p:sldId id="347" r:id="rId11"/>
    <p:sldId id="370" r:id="rId12"/>
    <p:sldId id="391" r:id="rId13"/>
    <p:sldId id="392" r:id="rId14"/>
    <p:sldId id="416" r:id="rId15"/>
    <p:sldId id="418" r:id="rId16"/>
    <p:sldId id="419" r:id="rId17"/>
    <p:sldId id="415" r:id="rId18"/>
    <p:sldId id="393" r:id="rId19"/>
    <p:sldId id="420" r:id="rId20"/>
    <p:sldId id="421" r:id="rId21"/>
    <p:sldId id="412" r:id="rId22"/>
    <p:sldId id="404" r:id="rId23"/>
    <p:sldId id="400" r:id="rId24"/>
    <p:sldId id="408" r:id="rId25"/>
    <p:sldId id="403" r:id="rId26"/>
    <p:sldId id="398" r:id="rId27"/>
    <p:sldId id="401" r:id="rId28"/>
    <p:sldId id="402" r:id="rId29"/>
    <p:sldId id="405" r:id="rId30"/>
    <p:sldId id="406" r:id="rId31"/>
    <p:sldId id="407" r:id="rId32"/>
    <p:sldId id="411" r:id="rId33"/>
    <p:sldId id="414" r:id="rId34"/>
    <p:sldId id="409" r:id="rId35"/>
    <p:sldId id="410" r:id="rId36"/>
    <p:sldId id="397" r:id="rId37"/>
    <p:sldId id="356" r:id="rId38"/>
    <p:sldId id="372" r:id="rId39"/>
    <p:sldId id="371" r:id="rId40"/>
    <p:sldId id="380" r:id="rId41"/>
    <p:sldId id="381" r:id="rId42"/>
    <p:sldId id="377" r:id="rId43"/>
    <p:sldId id="358" r:id="rId44"/>
    <p:sldId id="367" r:id="rId45"/>
    <p:sldId id="357" r:id="rId46"/>
    <p:sldId id="362" r:id="rId47"/>
    <p:sldId id="382" r:id="rId48"/>
    <p:sldId id="383" r:id="rId49"/>
    <p:sldId id="386" r:id="rId50"/>
    <p:sldId id="384" r:id="rId51"/>
    <p:sldId id="387" r:id="rId52"/>
    <p:sldId id="388" r:id="rId53"/>
    <p:sldId id="389" r:id="rId54"/>
    <p:sldId id="390" r:id="rId55"/>
  </p:sldIdLst>
  <p:sldSz cx="12192000" cy="6858000"/>
  <p:notesSz cx="9144000" cy="6858000"/>
  <p:custDataLst>
    <p:tags r:id="rId58"/>
  </p:custDataLst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zan Chen" initials="TC" lastIdx="1" clrIdx="0">
    <p:extLst>
      <p:ext uri="{19B8F6BF-5375-455C-9EA6-DF929625EA0E}">
        <p15:presenceInfo xmlns:p15="http://schemas.microsoft.com/office/powerpoint/2012/main" userId="4eeffd712c4baa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7"/>
    <a:srgbClr val="2B458C"/>
    <a:srgbClr val="003B6C"/>
    <a:srgbClr val="BDD6FF"/>
    <a:srgbClr val="00436C"/>
    <a:srgbClr val="00456C"/>
    <a:srgbClr val="BDFAFF"/>
    <a:srgbClr val="F9C499"/>
    <a:srgbClr val="E8991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87117" autoAdjust="0"/>
  </p:normalViewPr>
  <p:slideViewPr>
    <p:cSldViewPr snapToGrid="0" snapToObjects="1">
      <p:cViewPr varScale="1">
        <p:scale>
          <a:sx n="92" d="100"/>
          <a:sy n="92" d="100"/>
        </p:scale>
        <p:origin x="101" y="192"/>
      </p:cViewPr>
      <p:guideLst>
        <p:guide orient="horz" pos="95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-31770"/>
    </p:cViewPr>
  </p:sorterViewPr>
  <p:notesViewPr>
    <p:cSldViewPr snapToGrid="0" snapToObjects="1">
      <p:cViewPr varScale="1">
        <p:scale>
          <a:sx n="108" d="100"/>
          <a:sy n="108" d="100"/>
        </p:scale>
        <p:origin x="17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B5320-0450-4A1E-A360-E5891B872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141C78-51C5-48D7-A012-73F26BE0C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B7612-775A-407D-B3CA-96BCDEF041C7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41566-F7BC-4CCC-936C-490526DFC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55AE7-695C-4B12-A6AD-1FF9F38FFC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B7A01-109C-43B6-BFB6-6AE260045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0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CE4F-55EC-46C0-A1F9-6BD8F4BE0E6B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BDA6A-29CD-4D28-B6EA-E8D4FFDF6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06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0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0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7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7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8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6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63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5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9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0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2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8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5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1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293BDB-A132-4E8A-934E-04D9B9570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EB3710-CD00-BB4A-B8FB-C812F311AF90}"/>
              </a:ext>
            </a:extLst>
          </p:cNvPr>
          <p:cNvGrpSpPr/>
          <p:nvPr userDrawn="1"/>
        </p:nvGrpSpPr>
        <p:grpSpPr>
          <a:xfrm>
            <a:off x="2099388" y="2320928"/>
            <a:ext cx="7993224" cy="1758944"/>
            <a:chOff x="2099388" y="2202959"/>
            <a:chExt cx="7993224" cy="17589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66ED4C-25E3-0144-B1EE-16F778654ACA}"/>
                </a:ext>
              </a:extLst>
            </p:cNvPr>
            <p:cNvSpPr txBox="1"/>
            <p:nvPr/>
          </p:nvSpPr>
          <p:spPr>
            <a:xfrm>
              <a:off x="3667544" y="2202959"/>
              <a:ext cx="48569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114A54-5B43-3245-ABFF-FBD44C086388}"/>
                </a:ext>
              </a:extLst>
            </p:cNvPr>
            <p:cNvSpPr txBox="1"/>
            <p:nvPr/>
          </p:nvSpPr>
          <p:spPr>
            <a:xfrm>
              <a:off x="2099388" y="3038702"/>
              <a:ext cx="7993224" cy="9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kumimoji="1" lang="zh-CN" altLang="en-US" sz="5999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6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83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0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DC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0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0" descr="C:\Users\jsj\Downloads\0d8f7c2d25304e7e4049bd14797fd8bf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F33F-4D20-43B1-90A5-97306CB80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127CAB-D758-4FCB-A8FF-0A9A027AA9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1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73" y="1189617"/>
            <a:ext cx="3585974" cy="3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6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ED18A3-66D0-4A30-8467-1641E650C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17604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B89DFC-FF8E-514B-87AD-3F65D1BFA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6564">
            <a:off x="9013553" y="1148866"/>
            <a:ext cx="6356893" cy="635689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664" y="1069111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0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524" r:id="rId1"/>
    <p:sldLayoutId id="2147493456" r:id="rId2"/>
    <p:sldLayoutId id="2147493525" r:id="rId3"/>
    <p:sldLayoutId id="2147493512" r:id="rId4"/>
    <p:sldLayoutId id="2147493522" r:id="rId5"/>
    <p:sldLayoutId id="2147493462" r:id="rId6"/>
    <p:sldLayoutId id="2147493463" r:id="rId7"/>
    <p:sldLayoutId id="2147493521" r:id="rId8"/>
    <p:sldLayoutId id="2147493464" r:id="rId9"/>
    <p:sldLayoutId id="2147493465" r:id="rId10"/>
    <p:sldLayoutId id="2147493466" r:id="rId11"/>
    <p:sldLayoutId id="2147493492" r:id="rId12"/>
    <p:sldLayoutId id="2147493516" r:id="rId13"/>
    <p:sldLayoutId id="2147493518" r:id="rId14"/>
    <p:sldLayoutId id="2147493519" r:id="rId15"/>
    <p:sldLayoutId id="2147493520" r:id="rId16"/>
    <p:sldLayoutId id="2147493493" r:id="rId17"/>
    <p:sldLayoutId id="214749352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01" y="2043308"/>
            <a:ext cx="11039106" cy="987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热轧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酸轧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连退一体化排程建模与优化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FFF14-BA95-4924-9A59-2BE5A581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70"/>
          <a:stretch/>
        </p:blipFill>
        <p:spPr>
          <a:xfrm>
            <a:off x="3329934" y="486635"/>
            <a:ext cx="5532131" cy="1224582"/>
          </a:xfrm>
          <a:prstGeom prst="rect">
            <a:avLst/>
          </a:prstGeom>
        </p:spPr>
      </p:pic>
      <p:cxnSp>
        <p:nvCxnSpPr>
          <p:cNvPr id="4" name="直线连接符 2">
            <a:extLst>
              <a:ext uri="{FF2B5EF4-FFF2-40B4-BE49-F238E27FC236}">
                <a16:creationId xmlns:a16="http://schemas.microsoft.com/office/drawing/2014/main" id="{E29CA447-1DD5-4541-9E4B-3464BFA60DF9}"/>
              </a:ext>
            </a:extLst>
          </p:cNvPr>
          <p:cNvCxnSpPr>
            <a:cxnSpLocks/>
          </p:cNvCxnSpPr>
          <p:nvPr/>
        </p:nvCxnSpPr>
        <p:spPr>
          <a:xfrm>
            <a:off x="2069228" y="3523382"/>
            <a:ext cx="7875628" cy="0"/>
          </a:xfrm>
          <a:prstGeom prst="line">
            <a:avLst/>
          </a:prstGeom>
          <a:ln w="2222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8101ED5-40CC-4DC5-B8D3-5F081CEABDD1}"/>
              </a:ext>
            </a:extLst>
          </p:cNvPr>
          <p:cNvSpPr txBox="1"/>
          <p:nvPr/>
        </p:nvSpPr>
        <p:spPr>
          <a:xfrm>
            <a:off x="4697259" y="3820205"/>
            <a:ext cx="3414712" cy="188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 师：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</a:rPr>
              <a:t>刘士新教授</a:t>
            </a:r>
            <a:endParaRPr lang="en-US" altLang="zh-CN" sz="2000" b="1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    名：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刘孝青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号：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</a:rPr>
              <a:t>2300914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 业：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控制科学与工程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6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70"/>
    </mc:Choice>
    <mc:Fallback xmlns="">
      <p:transition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目标函数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m:rPr>
                                                        <m:brk m:alnAt="23"/>
                                                      </m:r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.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𝑐𝑜𝑠𝑡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673" r="-16627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8938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728" r="-16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63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5119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(0, 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3810" r="-51681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3810" r="-29134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000" r="-51681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156000" r="-29134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45736" r="-51681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345736" r="-29134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49219" r="-51681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449219" r="-29134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44961" r="-51681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544961" r="-29134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50000" r="-5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50000" r="-29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A655650-D7E4-46A3-9024-56E534027E5B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D817B71-F6B6-465D-9299-8CD76DB38FF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93B0321-88FC-43AF-A227-3BEB1BDF201D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40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982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0,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𝑖𝑛𝑖𝑡𝑖𝑎𝑙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1905" r="-74971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1905" r="-21863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048" r="-74971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219048" r="-21863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6000" r="-74971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16000" r="-21863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9091" r="-74971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09091" r="-21863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8889" r="-74971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08889" r="-21863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9101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19101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D13318A-2443-42B2-A56B-AB0C75B636ED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BA95C7-8F49-4484-A477-AD70575E2AC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FF8659F-F13D-42F6-9459-4509A10089B5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465562"/>
                  </p:ext>
                </p:extLst>
              </p:nvPr>
            </p:nvGraphicFramePr>
            <p:xfrm>
              <a:off x="2446702" y="1466948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28902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465562"/>
                  </p:ext>
                </p:extLst>
              </p:nvPr>
            </p:nvGraphicFramePr>
            <p:xfrm>
              <a:off x="2446702" y="1466948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485" r="-74971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8485" r="-21863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24762" r="-74971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124762" r="-21863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889" r="-74971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28889" r="-21863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3708" r="-74971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33708" r="-21863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10606" r="-74971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10606" r="-21863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281" r="-7497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75281" r="-21863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66667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766667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897132E2-67D4-4EFD-A94B-688AD05FBB2C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7FE783-082F-4A5C-8865-917F9AF0E3A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1621C14-FF79-4036-BD25-000B0D9688AF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3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B46718-B4B0-491C-B23A-70C549853403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1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E3B0D00-FFEB-4392-82FC-3A413753F8A0}"/>
              </a:ext>
            </a:extLst>
          </p:cNvPr>
          <p:cNvSpPr txBox="1"/>
          <p:nvPr/>
        </p:nvSpPr>
        <p:spPr>
          <a:xfrm>
            <a:off x="775062" y="1504801"/>
            <a:ext cx="9344297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逆序启发式（按需调度</a:t>
            </a:r>
            <a:r>
              <a:rPr lang="en-US" altLang="zh-CN" b="1" dirty="0">
                <a:solidFill>
                  <a:srgbClr val="0070C0"/>
                </a:solidFill>
              </a:rPr>
              <a:t>+local search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根据合同优先级关系，从最下游的产线（连退）开始逆向规划，确定其最晚的合理开始时间，然后向前追溯到酸轧和热轧，确保上游产线生产的物料能在下游需要时“及时”到达。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在不违反时间约束情况下，在相邻机器上做局部搜索，优化搭接成本。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12780"/>
                  </p:ext>
                </p:extLst>
              </p:nvPr>
            </p:nvGraphicFramePr>
            <p:xfrm>
              <a:off x="1200265" y="1344472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输入：具有合同优先级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的合同集合 </a:t>
                          </a:r>
                          <a:r>
                            <a:rPr lang="en-US" altLang="zh-CN" sz="1400" b="1" i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endParaRPr lang="zh-CN" altLang="en-US" sz="1400" i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输出：优化后的调度方案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按照合同优先级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对合同集合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进行排序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← ∅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每个合同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在连退产线上确定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的最迟可行开始时间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12780"/>
                  </p:ext>
                </p:extLst>
              </p:nvPr>
            </p:nvGraphicFramePr>
            <p:xfrm>
              <a:off x="1200265" y="1344472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76" r="-150" b="-48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72000" r="-1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2000" r="-150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62745" r="-150" b="-4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74000" r="-1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74000" r="-1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3365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𝑟𝑒𝑝𝑒𝑎𝑡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每台机组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上每对相邻任务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计算调整前的搭接成本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计算调整后的搭接成本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&lt;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且时间约束仍可满足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对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执行局部调整（交换/插入）</a:t>
                          </a:r>
                          <a:endParaRPr lang="en-US" altLang="zh-CN" sz="14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将更新后的时间窗口向上游产线逐级逆向传播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𝑢𝑛𝑡𝑖𝑙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𝑖𝑚𝑝𝑟𝑜𝑣𝑒𝑑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返回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3365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2000" r="-126" b="-14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2000" r="-126" b="-13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000" r="-126" b="-12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2000" r="-126" b="-11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2000" r="-126" b="-10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2000" r="-126" b="-9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6275" r="-126" b="-872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04000" r="-126" b="-7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0588" r="-126" b="-3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74000" r="-126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274000" r="-126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74000" r="-12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74000" r="-126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74000" r="-126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74000" r="-126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DD339D3-1604-4E52-89D4-7A4D4123AB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446DDC-C537-4DEF-B353-DCE955EEA895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A821455-5D81-42FF-8115-5D01D40FA066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A74A26-434B-4B62-923F-445C133B6C8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1E507A48-6C9B-43B9-9561-D89769BA5BE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054B5E-AA4C-4A1F-8C73-587745157DE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E007F9F-E903-43E1-BC3E-1FF68EE647DF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BE539C7-9552-4C5D-BAA7-A12E60DB830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A9E12F-6027-45C4-8A4B-32E61F9623B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A06466-007B-4C2C-9CCB-AB01FAF740D8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745CCDEE-FDDE-4963-BDC7-17544A7EE51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16627F-212A-45A1-8710-AFD2ADDFA6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DE67D3B2-92EE-424E-9C41-E08AA4DB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9250" y="1487631"/>
            <a:ext cx="12781250" cy="5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/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个体可能性：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|!)^3 ∗ 6^|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组合爆炸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/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生产优先级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[1,2,…,|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，个体可能性：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初始解：按合同交期确定优先级关系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blipFill>
                <a:blip r:embed="rId3"/>
                <a:stretch>
                  <a:fillRect l="-1355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A20AC37-5305-498F-A98C-EE7D12DF4AC9}"/>
              </a:ext>
            </a:extLst>
          </p:cNvPr>
          <p:cNvSpPr txBox="1"/>
          <p:nvPr/>
        </p:nvSpPr>
        <p:spPr>
          <a:xfrm>
            <a:off x="493313" y="1567878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57E68-AEF5-4AC3-8A70-5CC58E4A1EEF}"/>
              </a:ext>
            </a:extLst>
          </p:cNvPr>
          <p:cNvSpPr txBox="1"/>
          <p:nvPr/>
        </p:nvSpPr>
        <p:spPr>
          <a:xfrm>
            <a:off x="603943" y="4033914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6437544C-B913-49B0-A8ED-5EAAE4E1B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323" y="5072990"/>
            <a:ext cx="3223304" cy="1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23803BC-3C8E-4351-A4F3-0AD079B169CE}"/>
              </a:ext>
            </a:extLst>
          </p:cNvPr>
          <p:cNvSpPr txBox="1"/>
          <p:nvPr/>
        </p:nvSpPr>
        <p:spPr>
          <a:xfrm>
            <a:off x="546793" y="1487631"/>
            <a:ext cx="11276114" cy="2242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解码（合同计划生成）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rgbClr val="0070C0"/>
                </a:solidFill>
              </a:rPr>
              <a:t>正序启发式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从热轧开始正向调度，根据合同优先级关系，在当前工序有空闲机器时将当前合同分配到该机器上生产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A421632-7092-479B-A213-60C16D35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87" y="4008521"/>
            <a:ext cx="11411784" cy="13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992560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/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合同计划评价</a:t>
                </a:r>
                <a:endParaRPr lang="zh-CN" alt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库存计算：当前工序已完成，下道工序未开始，当前合同产品重量记入库存，库存上下限作为硬约束，违反视为计划不可行。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拖期计算：交期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–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连退生产完成时间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生产成本：合同属性搭接惩罚，给定惩罚矩阵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blipFill>
                <a:blip r:embed="rId3"/>
                <a:stretch>
                  <a:fillRect l="-865" b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AF4E2AD-6778-4C0D-B9D7-9DB8241EA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61668"/>
              </p:ext>
            </p:extLst>
          </p:nvPr>
        </p:nvGraphicFramePr>
        <p:xfrm>
          <a:off x="593002" y="2810165"/>
          <a:ext cx="920205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266">
                  <a:extLst>
                    <a:ext uri="{9D8B030D-6E8A-4147-A177-3AD203B41FA5}">
                      <a16:colId xmlns:a16="http://schemas.microsoft.com/office/drawing/2014/main" val="38473563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161821551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39478722"/>
                    </a:ext>
                  </a:extLst>
                </a:gridCol>
                <a:gridCol w="1994263">
                  <a:extLst>
                    <a:ext uri="{9D8B030D-6E8A-4147-A177-3AD203B41FA5}">
                      <a16:colId xmlns:a16="http://schemas.microsoft.com/office/drawing/2014/main" val="925062698"/>
                    </a:ext>
                  </a:extLst>
                </a:gridCol>
                <a:gridCol w="1793966">
                  <a:extLst>
                    <a:ext uri="{9D8B030D-6E8A-4147-A177-3AD203B41FA5}">
                      <a16:colId xmlns:a16="http://schemas.microsoft.com/office/drawing/2014/main" val="1513590770"/>
                    </a:ext>
                  </a:extLst>
                </a:gridCol>
              </a:tblGrid>
              <a:tr h="202231">
                <a:tc>
                  <a:txBody>
                    <a:bodyPr/>
                    <a:lstStyle/>
                    <a:p>
                      <a:r>
                        <a:rPr lang="zh-CN" altLang="en-US" dirty="0"/>
                        <a:t>案例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逆向启发式</a:t>
                      </a:r>
                      <a:r>
                        <a:rPr lang="en-US" altLang="zh-CN" dirty="0"/>
                        <a:t>+local search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遗传算法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0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合同数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4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0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826613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762AC19B-3689-474B-8B1A-236F00BDE677}"/>
              </a:ext>
            </a:extLst>
          </p:cNvPr>
          <p:cNvGrpSpPr/>
          <p:nvPr/>
        </p:nvGrpSpPr>
        <p:grpSpPr>
          <a:xfrm>
            <a:off x="139509" y="670842"/>
            <a:ext cx="5958850" cy="581057"/>
            <a:chOff x="337175" y="1658838"/>
            <a:chExt cx="5958850" cy="58105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704381-22DC-4652-8A6D-C46F7183DBF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结果对比</a:t>
              </a: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B3F9767-EA14-4C3F-989A-479E9C702A8C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B0C254-1DD9-4035-9916-5485895C300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0B1515A9-B938-4035-98DF-0894AAA323D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C9E6F5-0359-49A6-9773-6A9378425B42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3203143-AB34-4E5D-95E2-98A45C2E940C}"/>
              </a:ext>
            </a:extLst>
          </p:cNvPr>
          <p:cNvSpPr txBox="1"/>
          <p:nvPr/>
        </p:nvSpPr>
        <p:spPr>
          <a:xfrm>
            <a:off x="593002" y="1457035"/>
            <a:ext cx="73373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合同订重范围：</a:t>
            </a:r>
            <a:r>
              <a:rPr lang="en-US" altLang="zh-CN" dirty="0">
                <a:solidFill>
                  <a:schemeClr val="bg1"/>
                </a:solidFill>
              </a:rPr>
              <a:t>[200,300]</a:t>
            </a:r>
            <a:r>
              <a:rPr lang="zh-CN" altLang="en-US" dirty="0">
                <a:solidFill>
                  <a:schemeClr val="bg1"/>
                </a:solidFill>
              </a:rPr>
              <a:t>，订宽：</a:t>
            </a:r>
            <a:r>
              <a:rPr lang="en-US" altLang="zh-CN" dirty="0">
                <a:solidFill>
                  <a:schemeClr val="bg1"/>
                </a:solidFill>
              </a:rPr>
              <a:t>[]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订货期：月初；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交期：订货期 </a:t>
            </a:r>
            <a:r>
              <a:rPr lang="en-US" altLang="zh-CN" dirty="0">
                <a:solidFill>
                  <a:schemeClr val="bg1"/>
                </a:solidFill>
              </a:rPr>
              <a:t>+ Random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10,20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36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C9756C-5BD9-4891-91AE-9B032549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3868419"/>
            <a:ext cx="3565002" cy="2922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87D76-F328-4A22-85C3-500E4AB4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3" y="132109"/>
            <a:ext cx="4294208" cy="3512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437DAF-ABCD-4E86-9DC4-5233945C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86" y="132109"/>
            <a:ext cx="4665699" cy="3449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3801B-50FD-4EC8-ADF3-596131E6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86" y="3868419"/>
            <a:ext cx="4665699" cy="28385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8A7D94-B57F-4D15-8063-64D80603B1EC}"/>
              </a:ext>
            </a:extLst>
          </p:cNvPr>
          <p:cNvSpPr txBox="1"/>
          <p:nvPr/>
        </p:nvSpPr>
        <p:spPr>
          <a:xfrm>
            <a:off x="1930" y="-54599"/>
            <a:ext cx="993493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逆序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476488-B2C0-476F-9F08-B03DC9C7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7" y="159844"/>
            <a:ext cx="4577569" cy="3035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24D3E-B4DE-4D56-A494-28392255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5" y="129353"/>
            <a:ext cx="5451496" cy="3049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52E973-572A-4706-BDC3-FBACF5A2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85" y="3679374"/>
            <a:ext cx="5410816" cy="2824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1A1F5-1BF9-45B7-9B3E-CF7F6871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87" y="3576443"/>
            <a:ext cx="4601404" cy="28243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7DFB22-C8BC-4D3B-B97A-CBD190FC566D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交期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F2BD94-8736-4E59-9FFD-94A83634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0" y="146472"/>
            <a:ext cx="4743870" cy="3116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849905-27E3-40D1-94A2-8B51C2F5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55" y="146472"/>
            <a:ext cx="5452915" cy="304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3A963A-1B48-4FF1-AB89-4F09BA90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25" y="3671441"/>
            <a:ext cx="5183430" cy="2965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9E3FA7-E5F5-47A7-93C9-8A942273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25" y="3671441"/>
            <a:ext cx="5356450" cy="2965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0B252E-4F8D-46E1-916D-3A62953B7A7B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生产成本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44E906-3209-4F4B-B921-41EE7FA8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51" y="3746351"/>
            <a:ext cx="4448303" cy="29897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33BB83-F176-4950-B049-43CAA2E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32" y="121925"/>
            <a:ext cx="4721368" cy="3413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03A04F-ABCF-4DD0-94C1-F818F214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78" y="146472"/>
            <a:ext cx="5241898" cy="34233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D1F7BF-FA15-42BC-8BB3-A63C191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69" y="4018417"/>
            <a:ext cx="4981715" cy="27176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DF7A611-DE4C-4F3B-96B5-A7D9CAC161F6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综合考虑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/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PSO-GA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（粒子群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遗传算法）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编码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：矩阵编码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</m:m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整数部分表示机器分配，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 |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的整数，小数部分表示合同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在工序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的机器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上的优先级，通过个体编码可以唯一确定合同在工序机器上的顺序分配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blipFill>
                <a:blip r:embed="rId2"/>
                <a:stretch>
                  <a:fillRect l="-844" t="-1322" b="-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形 11">
            <a:extLst>
              <a:ext uri="{FF2B5EF4-FFF2-40B4-BE49-F238E27FC236}">
                <a16:creationId xmlns:a16="http://schemas.microsoft.com/office/drawing/2014/main" id="{AA1F883B-75A6-46C2-A183-4131A1D5B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942" y="4576375"/>
            <a:ext cx="6743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CEBC418-8470-45F2-96AC-BF98B9C14739}"/>
              </a:ext>
            </a:extLst>
          </p:cNvPr>
          <p:cNvSpPr txBox="1"/>
          <p:nvPr/>
        </p:nvSpPr>
        <p:spPr>
          <a:xfrm>
            <a:off x="472553" y="635623"/>
            <a:ext cx="11719447" cy="612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PSO-GA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解码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直接根据合同的在工序和机器上的顺序正向分配，确定生产计划（在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时刻开始生产）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评估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提前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拖期惩罚（给合同交期向前松弛一个最早可生产完成时间）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最大完工时间（可降低中间库库存）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生产成本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PSO</a:t>
            </a:r>
            <a:r>
              <a:rPr lang="zh-CN" altLang="en-US" dirty="0">
                <a:solidFill>
                  <a:schemeClr val="bg1"/>
                </a:solidFill>
              </a:rPr>
              <a:t>收敛速度快，但容易早熟陷入局部最优，遗传算法全局搜索能力强，但是速度慢。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通过粒子群算法生成初始解集合，再通过遗传算法求解，得到一个帕累托解集</a:t>
            </a:r>
          </a:p>
        </p:txBody>
      </p:sp>
    </p:spTree>
    <p:extLst>
      <p:ext uri="{BB962C8B-B14F-4D97-AF65-F5344CB8AC3E}">
        <p14:creationId xmlns:p14="http://schemas.microsoft.com/office/powerpoint/2010/main" val="986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EB141-169F-4046-8D55-BD72D99DD467}"/>
              </a:ext>
            </a:extLst>
          </p:cNvPr>
          <p:cNvGrpSpPr/>
          <p:nvPr/>
        </p:nvGrpSpPr>
        <p:grpSpPr>
          <a:xfrm>
            <a:off x="1008216" y="827314"/>
            <a:ext cx="10471660" cy="5853509"/>
            <a:chOff x="201881" y="73465"/>
            <a:chExt cx="11902305" cy="67182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C2261F-8BF8-47BF-8169-9B7D9BB0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99" y="8001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CDDC6A6-AEC5-4BDD-A5A8-DBC4DF8DD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000"/>
            <a:stretch/>
          </p:blipFill>
          <p:spPr>
            <a:xfrm>
              <a:off x="4216818" y="73465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56B5EF-2231-409E-84CD-C0BC7259E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8077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1B5F25B-B15C-44F9-83E8-615D8A15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6818" y="2345762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EAB39D6-8B62-4FED-AE40-B32AE7C3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2955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3910279-0F03-4C68-96D4-5D458A79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199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91A3A7B-D36E-4957-A90D-E1CEB0C8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0117" y="2358433"/>
              <a:ext cx="3873749" cy="21702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46B5B11-7283-4D78-AB4C-85095CA6A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0437" y="73466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11E730E-352F-42B2-853E-51AE188F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881" y="2353381"/>
              <a:ext cx="3873749" cy="21711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118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研究计划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2E09FC8-7836-4842-90B4-E25C33938596}"/>
              </a:ext>
            </a:extLst>
          </p:cNvPr>
          <p:cNvSpPr txBox="1"/>
          <p:nvPr/>
        </p:nvSpPr>
        <p:spPr>
          <a:xfrm>
            <a:off x="1053736" y="1339715"/>
            <a:ext cx="8673737" cy="2935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-   </a:t>
            </a:r>
            <a:r>
              <a:rPr lang="zh-CN" altLang="en-US" dirty="0">
                <a:solidFill>
                  <a:schemeClr val="bg1"/>
                </a:solidFill>
              </a:rPr>
              <a:t>结合现场作业情况，增加生产约束，优化惩罚矩阵设计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PSO-GA</a:t>
            </a:r>
            <a:r>
              <a:rPr lang="zh-CN" altLang="en-US" dirty="0">
                <a:solidFill>
                  <a:schemeClr val="bg1"/>
                </a:solidFill>
              </a:rPr>
              <a:t>算法，输出帕累托解集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启发式、</a:t>
            </a:r>
            <a:r>
              <a:rPr lang="en-US" altLang="zh-CN" dirty="0">
                <a:solidFill>
                  <a:schemeClr val="bg1"/>
                </a:solidFill>
              </a:rPr>
              <a:t>GA</a:t>
            </a:r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en-US" altLang="zh-CN" dirty="0">
                <a:solidFill>
                  <a:schemeClr val="bg1"/>
                </a:solidFill>
              </a:rPr>
              <a:t>PSO-GA</a:t>
            </a:r>
            <a:r>
              <a:rPr lang="zh-CN" altLang="en-US" dirty="0">
                <a:solidFill>
                  <a:schemeClr val="bg1"/>
                </a:solidFill>
              </a:rPr>
              <a:t>算法效果对比结果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系统增加热轧产线排产功能，替换原有算法模型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热轧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冷轧生产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247532"/>
            <a:ext cx="1168717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冷轧生产是一个涉及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多产线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多工序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的复杂生产过程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8DF930D-310F-41A8-891D-173B3C5A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533" y="2539774"/>
            <a:ext cx="10610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6BECEE-6EBE-42B0-8C82-070F6AB93ADC}"/>
              </a:ext>
            </a:extLst>
          </p:cNvPr>
          <p:cNvSpPr txBox="1"/>
          <p:nvPr/>
        </p:nvSpPr>
        <p:spPr>
          <a:xfrm>
            <a:off x="1679258" y="2636045"/>
            <a:ext cx="7860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zh-CN" altLang="en-US" sz="7200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谢谢各位老师！</a:t>
            </a:r>
            <a:endParaRPr kumimoji="1" lang="en-US" altLang="zh-Hans" sz="7200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8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6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EDF7A85-F3A2-461B-B9ED-AB0309EB5C78}"/>
              </a:ext>
            </a:extLst>
          </p:cNvPr>
          <p:cNvSpPr txBox="1"/>
          <p:nvPr/>
        </p:nvSpPr>
        <p:spPr>
          <a:xfrm>
            <a:off x="657749" y="934316"/>
            <a:ext cx="617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混合流水车间调度问题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三阶段并行异速机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21E4BED-03CA-4194-A210-6F1622C4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11" y="2030473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15666"/>
              </p:ext>
            </p:extLst>
          </p:nvPr>
        </p:nvGraphicFramePr>
        <p:xfrm>
          <a:off x="391508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26A071C8-3772-4C78-922C-B07EDD2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5"/>
          <a:stretch/>
        </p:blipFill>
        <p:spPr>
          <a:xfrm>
            <a:off x="9359520" y="3320777"/>
            <a:ext cx="2901411" cy="1552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3C3BFB-8795-4635-BA50-F056CBA7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64"/>
          <a:stretch/>
        </p:blipFill>
        <p:spPr>
          <a:xfrm>
            <a:off x="9303967" y="5129841"/>
            <a:ext cx="3012519" cy="1708256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3D3F7BB-0038-4914-98A4-3170EE4C9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2360" y="3199207"/>
            <a:ext cx="9631886" cy="35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97000"/>
              </p:ext>
            </p:extLst>
          </p:nvPr>
        </p:nvGraphicFramePr>
        <p:xfrm>
          <a:off x="607551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87CE54E-D002-42AB-8E23-E74D08538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6"/>
          <a:stretch/>
        </p:blipFill>
        <p:spPr>
          <a:xfrm>
            <a:off x="291561" y="3728357"/>
            <a:ext cx="11158619" cy="29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9"/>
            <a:ext cx="11312693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：合同计划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待排合同池、历史生产数据、机组大致产能、库存目标范围。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最大化合同兑现率，平衡各工序负荷，确定未来一段时间内各工序的大致生产情况。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的粗粒度模型（考虑主要交期、产能、库存上下限），或更简单的基于规则的启发式分配。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各工序的初步计划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以合同为单位的大致时间窗，也可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考虑合同的拆分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此时不考虑具体到每卷的排产顺序和详细工艺约束，侧重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宏观平衡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219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377023" y="1255903"/>
            <a:ext cx="118270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中期生产计划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-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协同优化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核心理念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酸轧和连退的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计划窗口协同滚动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。不再逆推或正推，而是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共同优化在一定时间窗口内的生产计划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合同计划中，当前关注时间窗口内的“预排产计划块”。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实时库存信息。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所有详细工艺约束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（宽度、厚度、乳化液浓度、集批规则、换辊成本等）。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各机组的实时状态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（故障、维护）。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新的紧急合同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全局优化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生产成本、在制品库存率。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协调酸轧与连退的生产节奏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，最小化中间库存波动。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一体化建模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构建一个更复杂的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模型（或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模型）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，将酸轧和连退的详细排产决策、批次形成、库存转移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同时纳入一个优化框架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。虽然规模会很大，但可以针对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有限时间窗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（例如未来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天）进行求解。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启发式搜索与局部优化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结合模拟退火、遗传算法等元启发式算法，或基于邻域搜索的启发式算法，在复杂的一体化模型中寻找接近最优解。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滚动计划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(Rolling Horizon):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在一个固定长度的时间窗口内生成计划，执行计划的一部分，然后将时间窗向前推进，并根据最新的实际状态（库存、设备、新订单）重新生成计划，起到反馈效果。</a:t>
            </a:r>
          </a:p>
        </p:txBody>
      </p:sp>
    </p:spTree>
    <p:extLst>
      <p:ext uri="{BB962C8B-B14F-4D97-AF65-F5344CB8AC3E}">
        <p14:creationId xmlns:p14="http://schemas.microsoft.com/office/powerpoint/2010/main" val="20558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8"/>
            <a:ext cx="11041231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3: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人工调整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当前班次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Inter"/>
              </a:rPr>
              <a:t>/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小时需要执行的详细生产序列。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精确执行，最小化现场临时调整。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方法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在机组层面，基于已经确定的生产序列，允许操作员在系统建议的范围内进行微调，并将调整记录下来，用于后续优化算法的学习和改进。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4: 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模型评估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实际生产数据、计划完成情况、成本数据、库存数据。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评估计划的有效性，识别模型和算法的不足，持续改进。</a:t>
            </a:r>
          </a:p>
        </p:txBody>
      </p:sp>
    </p:spTree>
    <p:extLst>
      <p:ext uri="{BB962C8B-B14F-4D97-AF65-F5344CB8AC3E}">
        <p14:creationId xmlns:p14="http://schemas.microsoft.com/office/powerpoint/2010/main" val="37767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  <a:p>
            <a:pPr lvl="1" algn="ctr"/>
            <a:endParaRPr kumimoji="1" lang="en-US" altLang="zh-CN" sz="28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钢铁生产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391509" y="1175136"/>
            <a:ext cx="6212492" cy="441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为了应对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日益激烈的市场竞争和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多品种、小批量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的客户需求，钢铁生产逐渐转变为以市场为导向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按合同组织生产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交货期要求更加准确。但目前企业生产计划依旧依靠计划员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人工经验决策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，面对众多约束和目标，难以短时间内形成可靠方案。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A827CC-AAF2-48B9-BBDB-D3A4BD87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80" y="924870"/>
            <a:ext cx="5798720" cy="46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6" name="图形 5">
            <a:extLst>
              <a:ext uri="{FF2B5EF4-FFF2-40B4-BE49-F238E27FC236}">
                <a16:creationId xmlns:a16="http://schemas.microsoft.com/office/drawing/2014/main" id="{12B6F633-CF00-44EC-88F1-E7EE7FA7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951" y="2203493"/>
            <a:ext cx="10984086" cy="478514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FCCD3F-ED47-472D-B338-EFB2A36A8145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11A12-23A5-40E4-A226-19FA5450C4D4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问题抽象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472A02DC-61E5-40DD-8570-7DB90DD1AC89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188349D-2A6E-4756-8EC4-2A24DF1CF531}"/>
              </a:ext>
            </a:extLst>
          </p:cNvPr>
          <p:cNvSpPr txBox="1"/>
          <p:nvPr/>
        </p:nvSpPr>
        <p:spPr>
          <a:xfrm>
            <a:off x="885951" y="1242204"/>
            <a:ext cx="799004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单个工序排程抽象成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带库存约束的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一体化排程抽象成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带有库存约束的两阶段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21273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06DD8E86-969A-48B0-8A5A-6E8CE957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94" y="659403"/>
            <a:ext cx="10905012" cy="62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系统架构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A29675DE-3342-482A-8B9F-EB9C0C16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050" y="1082353"/>
            <a:ext cx="9099349" cy="56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F59163-6B1D-473F-B6B9-3B6259B8C207}"/>
              </a:ext>
            </a:extLst>
          </p:cNvPr>
          <p:cNvGrpSpPr/>
          <p:nvPr/>
        </p:nvGrpSpPr>
        <p:grpSpPr>
          <a:xfrm>
            <a:off x="291561" y="705389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E90C46-A18A-4E8F-A094-E3D53C736D5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数学模型的建立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4321412-4CC0-4127-B098-93C71443658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735B047-BD3C-4EB3-B743-053DFFEEAD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43396"/>
          <a:stretch/>
        </p:blipFill>
        <p:spPr>
          <a:xfrm>
            <a:off x="4814906" y="1793567"/>
            <a:ext cx="6411894" cy="46070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F67B6D-D669-4868-B8FD-C8A2E9C4D4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430" y="1793567"/>
            <a:ext cx="4554666" cy="37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933523-0656-4213-B54D-62C3D52658B2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DA106D52-AD6B-40F6-8AF3-7ACC2471678C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AA49CF-7D56-4586-A73E-6A6929C20D89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相关论文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9483EE4-43EF-48C6-B9DA-4F28B3C1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9" y="878681"/>
            <a:ext cx="8532014" cy="5866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759858-956B-4616-BA43-9CA36B6FC8E5}"/>
              </a:ext>
            </a:extLst>
          </p:cNvPr>
          <p:cNvSpPr txBox="1"/>
          <p:nvPr/>
        </p:nvSpPr>
        <p:spPr>
          <a:xfrm>
            <a:off x="8773145" y="1835326"/>
            <a:ext cx="3230760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炼钢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连铸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热轧一体化生产线的合同计划层次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，建立一个能够同时平衡多个目标的优化模型。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主要目标：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热装比最大化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交货期惩罚最小化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组炉余材率最小化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20CE58-2854-4B97-92F9-BBFD399F95B7}"/>
              </a:ext>
            </a:extLst>
          </p:cNvPr>
          <p:cNvSpPr txBox="1"/>
          <p:nvPr/>
        </p:nvSpPr>
        <p:spPr>
          <a:xfrm>
            <a:off x="121445" y="98495"/>
            <a:ext cx="5888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多目标建模</a:t>
            </a:r>
            <a:endParaRPr lang="en-US" altLang="zh-CN" b="1" dirty="0">
              <a:solidFill>
                <a:schemeClr val="bg1"/>
              </a:solidFill>
            </a:endParaRPr>
          </a:p>
          <a:p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作者把该问题抽象为一个</a:t>
            </a:r>
            <a:r>
              <a:rPr lang="zh-CN" altLang="en-US" b="1" dirty="0">
                <a:solidFill>
                  <a:schemeClr val="bg1"/>
                </a:solidFill>
              </a:rPr>
              <a:t>多目标优化问题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C1449-4653-43DE-9835-BFAE2335673B}"/>
              </a:ext>
            </a:extLst>
          </p:cNvPr>
          <p:cNvSpPr txBox="1"/>
          <p:nvPr/>
        </p:nvSpPr>
        <p:spPr>
          <a:xfrm>
            <a:off x="6815138" y="1668362"/>
            <a:ext cx="4937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目标函数：热装比、交货期、余材率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考虑约束：产能约束、工艺顺序约束、批次匹配约束、时间衔接、库存容量约束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6B487-8E6D-4271-8AB5-9D902484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87" y="4310954"/>
            <a:ext cx="5872790" cy="547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9E76F6-DF6C-49AC-858F-34A7A585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03" y="1852857"/>
            <a:ext cx="2546747" cy="16313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7F361E-CDEE-46DD-996F-F221FBED17AC}"/>
              </a:ext>
            </a:extLst>
          </p:cNvPr>
          <p:cNvSpPr txBox="1"/>
          <p:nvPr/>
        </p:nvSpPr>
        <p:spPr>
          <a:xfrm>
            <a:off x="121444" y="3049085"/>
            <a:ext cx="7308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双层染色体遗传算法求解（转化为单目标优化）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BBE30E-DFF8-415D-A8D4-682866116259}"/>
              </a:ext>
            </a:extLst>
          </p:cNvPr>
          <p:cNvSpPr txBox="1"/>
          <p:nvPr/>
        </p:nvSpPr>
        <p:spPr>
          <a:xfrm>
            <a:off x="121444" y="4814529"/>
            <a:ext cx="663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  NSGA-II</a:t>
            </a:r>
            <a:r>
              <a:rPr lang="zh-CN" altLang="en-US" dirty="0">
                <a:solidFill>
                  <a:schemeClr val="bg1"/>
                </a:solidFill>
              </a:rPr>
              <a:t>算法求解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9B2B48-BA51-48D8-A2DD-CE85C8CE8634}"/>
              </a:ext>
            </a:extLst>
          </p:cNvPr>
          <p:cNvSpPr txBox="1"/>
          <p:nvPr/>
        </p:nvSpPr>
        <p:spPr>
          <a:xfrm>
            <a:off x="121444" y="5423607"/>
            <a:ext cx="114514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获得多个可选的合同计划，得到每个订单的每个工序的生产开始和结束时间</a:t>
            </a:r>
          </a:p>
        </p:txBody>
      </p:sp>
    </p:spTree>
    <p:extLst>
      <p:ext uri="{BB962C8B-B14F-4D97-AF65-F5344CB8AC3E}">
        <p14:creationId xmlns:p14="http://schemas.microsoft.com/office/powerpoint/2010/main" val="23363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EC3B9F-98A7-4F51-863B-FADB2213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5" y="1042894"/>
            <a:ext cx="8093869" cy="56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B287AC-04DE-454A-8755-A300B7F254AE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5236A43F-1164-4D71-BEBA-FAABBBEE9D58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277128-AE2A-445E-85BC-CE325DF99934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问题迁移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9664411D-3FF9-40CC-A18C-96542EA0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84" y="1393032"/>
            <a:ext cx="8726123" cy="13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9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3F2518-D613-460B-B493-46F8CECE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" y="50006"/>
            <a:ext cx="4892126" cy="4450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29AF07-4D20-4897-A91F-CF2609FB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F2FF55-78E6-4B19-A40B-E637360475D8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EF125-4BBB-42BD-990A-C53E24D397CC}"/>
              </a:ext>
            </a:extLst>
          </p:cNvPr>
          <p:cNvSpPr txBox="1"/>
          <p:nvPr/>
        </p:nvSpPr>
        <p:spPr>
          <a:xfrm>
            <a:off x="650675" y="973976"/>
            <a:ext cx="6935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合同：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，工序：</a:t>
            </a:r>
            <a:r>
              <a:rPr lang="en-US" altLang="zh-CN" dirty="0">
                <a:solidFill>
                  <a:schemeClr val="bg1"/>
                </a:solidFill>
              </a:rPr>
              <a:t>J</a:t>
            </a:r>
            <a:r>
              <a:rPr lang="zh-CN" altLang="en-US" dirty="0">
                <a:solidFill>
                  <a:schemeClr val="bg1"/>
                </a:solidFill>
              </a:rPr>
              <a:t>，机组：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</a:p>
          <a:p>
            <a:r>
              <a:rPr lang="en-US" altLang="zh-CN" dirty="0">
                <a:solidFill>
                  <a:schemeClr val="bg1"/>
                </a:solidFill>
                <a:effectLst/>
              </a:rPr>
              <a:t>HR(2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-&gt; AR(2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--&gt; CA(3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23045-A449-46DE-9024-37023D1D84EE}"/>
              </a:ext>
            </a:extLst>
          </p:cNvPr>
          <p:cNvSpPr txBox="1"/>
          <p:nvPr/>
        </p:nvSpPr>
        <p:spPr>
          <a:xfrm>
            <a:off x="707825" y="2010193"/>
            <a:ext cx="84361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个体可能性：</a:t>
            </a:r>
            <a:r>
              <a:rPr lang="en-US" altLang="zh-CN" dirty="0">
                <a:solidFill>
                  <a:schemeClr val="bg1"/>
                </a:solidFill>
              </a:rPr>
              <a:t>(|I|!)^3 * 12^|I|</a:t>
            </a:r>
            <a:r>
              <a:rPr lang="zh-CN" altLang="en-US" dirty="0">
                <a:solidFill>
                  <a:schemeClr val="bg1"/>
                </a:solidFill>
              </a:rPr>
              <a:t>，会组合爆炸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458C57-6346-42B1-834C-4AF16AC5B462}"/>
              </a:ext>
            </a:extLst>
          </p:cNvPr>
          <p:cNvSpPr txBox="1"/>
          <p:nvPr/>
        </p:nvSpPr>
        <p:spPr>
          <a:xfrm>
            <a:off x="650675" y="4107567"/>
            <a:ext cx="11541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合同的生产优先级：</a:t>
            </a:r>
            <a:r>
              <a:rPr lang="en-US" altLang="zh-CN" dirty="0">
                <a:solidFill>
                  <a:schemeClr val="bg1"/>
                </a:solidFill>
              </a:rPr>
              <a:t>[1,2,…,|I|]</a:t>
            </a:r>
            <a:r>
              <a:rPr lang="zh-CN" altLang="en-US" dirty="0">
                <a:solidFill>
                  <a:schemeClr val="bg1"/>
                </a:solidFill>
              </a:rPr>
              <a:t>，个体可能性：</a:t>
            </a:r>
            <a:r>
              <a:rPr lang="en-US" altLang="zh-CN" dirty="0">
                <a:solidFill>
                  <a:schemeClr val="bg1"/>
                </a:solidFill>
              </a:rPr>
              <a:t>|I|!</a:t>
            </a:r>
            <a:r>
              <a:rPr lang="zh-CN" altLang="en-US" dirty="0">
                <a:solidFill>
                  <a:schemeClr val="bg1"/>
                </a:solidFill>
              </a:rPr>
              <a:t>，机组分配采用启发式方法确定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按需调度：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从最下游的产线（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CA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）开始逆向规划，确定其最晚的合理开始时间，然后向前追溯到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AR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HR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，确保上游产线生产的物料能在下游需要时“及时”到达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一体化生产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373166"/>
            <a:ext cx="11687175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连退一体化生产问题作为钢铁一体化生产中的部分环节，其调度优化的核心是：如何协调安排各个工序的生产计划。在同时满足各个工序内的约束条件下，如何保证前后工序在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上的密切衔接从而实现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交货周期最短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在制品库存最少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能耗最低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等优化目标 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1476F9-63C5-460E-896B-95DC5B8866F7}"/>
              </a:ext>
            </a:extLst>
          </p:cNvPr>
          <p:cNvGrpSpPr/>
          <p:nvPr/>
        </p:nvGrpSpPr>
        <p:grpSpPr>
          <a:xfrm>
            <a:off x="770947" y="4145057"/>
            <a:ext cx="10350694" cy="1714611"/>
            <a:chOff x="693730" y="4356004"/>
            <a:chExt cx="10350694" cy="171461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C9BA8A7-7079-408A-A533-37DA40056870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 bwMode="auto">
            <a:xfrm>
              <a:off x="1147576" y="4356004"/>
              <a:ext cx="9896848" cy="1151828"/>
            </a:xfrm>
            <a:prstGeom prst="rect">
              <a:avLst/>
            </a:prstGeom>
            <a:noFill/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5CA04C2-C745-4571-8C1A-7CA6AFA10E66}"/>
                </a:ext>
              </a:extLst>
            </p:cNvPr>
            <p:cNvSpPr txBox="1"/>
            <p:nvPr/>
          </p:nvSpPr>
          <p:spPr>
            <a:xfrm>
              <a:off x="693730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炼钢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23EA66-74BC-424E-A714-7B64F2C51959}"/>
                </a:ext>
              </a:extLst>
            </p:cNvPr>
            <p:cNvSpPr txBox="1"/>
            <p:nvPr/>
          </p:nvSpPr>
          <p:spPr>
            <a:xfrm>
              <a:off x="2667728" y="5503070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连铸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8B0169-4BE2-4C75-9CDD-6182E8A84E95}"/>
                </a:ext>
              </a:extLst>
            </p:cNvPr>
            <p:cNvSpPr txBox="1"/>
            <p:nvPr/>
          </p:nvSpPr>
          <p:spPr>
            <a:xfrm>
              <a:off x="4862572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CEA2A8D-A028-45DE-884D-32F0990EC276}"/>
                </a:ext>
              </a:extLst>
            </p:cNvPr>
            <p:cNvSpPr txBox="1"/>
            <p:nvPr/>
          </p:nvSpPr>
          <p:spPr>
            <a:xfrm>
              <a:off x="7207771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酸轧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051765-713D-49B2-A6E0-CD1E50804988}"/>
                </a:ext>
              </a:extLst>
            </p:cNvPr>
            <p:cNvSpPr txBox="1"/>
            <p:nvPr/>
          </p:nvSpPr>
          <p:spPr>
            <a:xfrm>
              <a:off x="9584258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连退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DE9210-6A6B-4C16-8D9E-F660E59D8FB9}"/>
              </a:ext>
            </a:extLst>
          </p:cNvPr>
          <p:cNvSpPr/>
          <p:nvPr/>
        </p:nvSpPr>
        <p:spPr>
          <a:xfrm>
            <a:off x="5093494" y="3866240"/>
            <a:ext cx="6272212" cy="2178843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424953-6F3D-4089-B865-BD0C869D6D05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D8944-4C63-4887-A9AA-5DF12E9A8BEA}"/>
              </a:ext>
            </a:extLst>
          </p:cNvPr>
          <p:cNvSpPr txBox="1"/>
          <p:nvPr/>
        </p:nvSpPr>
        <p:spPr>
          <a:xfrm>
            <a:off x="750685" y="1100287"/>
            <a:ext cx="10979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初始化个体：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交期早的合同优先级高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交期晚的合同优先级高</a:t>
            </a:r>
            <a:endParaRPr lang="en-US" altLang="zh-CN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先来的合同优先级高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36A40E-18C0-4164-80EA-682C5706DD64}"/>
              </a:ext>
            </a:extLst>
          </p:cNvPr>
          <p:cNvSpPr txBox="1"/>
          <p:nvPr/>
        </p:nvSpPr>
        <p:spPr>
          <a:xfrm>
            <a:off x="829265" y="3758445"/>
            <a:ext cx="10979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编码：生成一个长度为</a:t>
            </a:r>
            <a:r>
              <a:rPr lang="en-US" altLang="zh-CN" dirty="0">
                <a:solidFill>
                  <a:schemeClr val="bg1"/>
                </a:solidFill>
              </a:rPr>
              <a:t>|I|</a:t>
            </a:r>
            <a:r>
              <a:rPr lang="zh-CN" altLang="en-US" dirty="0">
                <a:solidFill>
                  <a:schemeClr val="bg1"/>
                </a:solidFill>
              </a:rPr>
              <a:t>的一维向量，元素大小在</a:t>
            </a:r>
            <a:r>
              <a:rPr lang="en-US" altLang="zh-CN" dirty="0">
                <a:solidFill>
                  <a:schemeClr val="bg1"/>
                </a:solidFill>
              </a:rPr>
              <a:t>[1, |I|]</a:t>
            </a:r>
            <a:r>
              <a:rPr lang="zh-CN" altLang="en-US" dirty="0">
                <a:solidFill>
                  <a:schemeClr val="bg1"/>
                </a:solidFill>
              </a:rPr>
              <a:t>之间，表示优先级关系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解码：按需调度，拿到调度结果后分别计算拖期大小以及生产成本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5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研究对象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2DD4A-B135-4936-A29A-CE1A4679FFCD}"/>
              </a:ext>
            </a:extLst>
          </p:cNvPr>
          <p:cNvSpPr txBox="1"/>
          <p:nvPr/>
        </p:nvSpPr>
        <p:spPr>
          <a:xfrm>
            <a:off x="252411" y="1361836"/>
            <a:ext cx="1168717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以某钢厂中的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三道工序为研究对象，完成一体化合同计划的编制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155ECF3-E4E4-4594-8857-FCD470AE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211" y="2181587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9EE00A-F4FD-41DC-B71D-FB30DD794F93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EEDC19-9BE6-47AC-AF43-C76DFB0E91B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问题约束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7D5C0C3-887D-49B3-92C5-8629BC19D91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0717BD-9525-4AFE-9BC4-EB50BF9B324F}"/>
              </a:ext>
            </a:extLst>
          </p:cNvPr>
          <p:cNvGrpSpPr/>
          <p:nvPr/>
        </p:nvGrpSpPr>
        <p:grpSpPr>
          <a:xfrm>
            <a:off x="322389" y="4649404"/>
            <a:ext cx="5958850" cy="581057"/>
            <a:chOff x="337175" y="1658838"/>
            <a:chExt cx="5958850" cy="5810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84298E-D642-4EAF-92E4-7062E588F739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优化目标</a:t>
              </a: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923F9B0-7602-469B-AA15-EB96996C79E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BB6D2E2-AA84-47D7-863A-F47BCC0398AE}"/>
              </a:ext>
            </a:extLst>
          </p:cNvPr>
          <p:cNvSpPr txBox="1"/>
          <p:nvPr/>
        </p:nvSpPr>
        <p:spPr>
          <a:xfrm>
            <a:off x="322389" y="5347724"/>
            <a:ext cx="1168090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提高合同兑现率、降低生产成本、降低在制品库存率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C762819-E016-4915-A5FD-D106A614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53" y="467641"/>
            <a:ext cx="10181771" cy="45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7FEE78-0C4F-4137-A0A6-E53DDE7B2443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334B6CD-1F38-46B5-99A0-FBCB6107EAF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2D35B4-53A9-491E-B4E2-FA8D8A68FDC0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EDDD15-ECE0-4B02-A012-98A6A6AB09CC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AB478E-552B-4816-85CD-C158E56F9DE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646DEA7-A0BF-400A-B3E8-745AFC3A8802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机器集合，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时间集合，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上的机器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处理速率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运输时间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i="0" dirty="0">
                              <a:latin typeface="+mn-lt"/>
                            </a:rPr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的交货期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cost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i="0" dirty="0"/>
                            <a:t>上邻接生产时的生产成本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3704" r="-407643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103704" r="-62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40764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200000" r="-629" b="-6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05556" r="-407643" b="-53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05556" r="-629" b="-53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98182" r="-407643" b="-4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98182" r="-629" b="-4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472414" r="-4076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472414" r="-62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572414" r="-4076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572414" r="-62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22222" r="-407643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22222" r="-629" b="-1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40000" r="-4076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40000" r="-629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的拖期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上的生产结束时间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上的处理时间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时刻的库存大小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3607" r="-44354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83607" r="-733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180645" r="-443548" b="-2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180645" r="-733" b="-2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285246" r="-44354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285246" r="-73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385246" r="-44354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385246" r="-73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485246" r="-4435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485246" r="-73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上顺序生产，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上紧邻生产，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被分配到工序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上的结束生产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98413" r="-860759" b="-3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98413" r="-295" b="-3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204918" r="-86075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204918" r="-29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304918" r="-86075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304918" r="-29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404918" r="-86075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404918" r="-29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504918" r="-86075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504918" r="-29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8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FI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82.789"/>
  <p:tag name="ORIGINALWIDTH" val="4287.214"/>
  <p:tag name="LATEXADDIN" val="\documentclass{article}&#10;\usepackage{amsmath}&#10;\pagestyle{empty}&#10;\begin{document}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i.&#10;&#10;\section{model}&#10;\begin{align}&#10;    min \quad&#10;    &amp;\sum_{i,j,k} x_{ijk}c_{ij} &#10;    &amp;&amp;\forall i,j \in I, k \in K\\&#10;    &amp;\sum_{i}q_{i}(d_i - s_i)&#10;    &amp;&amp;\forall i \in I\\&#10;    s.t.\quad&#10;    &amp;\sum_{j} x_{0jk} = 1 &#10;    &amp;&amp;\forall j \in I\\&#10;    &amp;\sum_{i} x_{ihk} - \sum_{j} x_{hjk} = 0&#10;    &amp;&amp;\forall i,j,h \in I, k \in K\\&#10;    &amp;\sum_{i} x_{i,|I|+1,k} = 1 &#10;    &amp;&amp;\forall i \in I, k \in K\\&#10;    &amp;\sum_{j,k} x_{ijk} = 1 &#10;    &amp;&amp;\forall i,j \in I, k \in K\\&#10;    &amp;s_i + p_i - M(1 - x_{ijk}) \leq s_j&#10;    &amp;&amp;\forall i,j \in I, k \in K\\&#10;    &amp;d_i - s_i - p_i \geq 0&#10;    &amp;&amp;\forall i \in I\\&#10;    &amp;\sum_{i,j} x_{ijk}q_i \leq Q_{k}&#10;    &amp;&amp;\forall i,j \in I, k \in K\\&#10;    &amp;s_i \geq 0 \\&#10;    &amp;x_{ijk} \in \{0,1\}&#10;\end{align}&#10;&#10;&#10;&#10;\end{document}"/>
  <p:tag name="IGUANATEXSIZE" val="20"/>
  <p:tag name="IGUANATEXCURSOR" val="1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1.02"/>
  <p:tag name="ORIGINALWIDTH" val="2241.47"/>
  <p:tag name="LATEXADDIN" val="\documentclass{article}&#10;\usepackage{amsmath}&#10;\pagestyle{empty}&#10;\begin{document}&#10;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$i$.&#10;&#10;&#10;\end{document}"/>
  <p:tag name="IGUANATEXSIZE" val="20"/>
  <p:tag name="IGUANATEXCURSOR" val="40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自定义 78">
      <a:dk1>
        <a:srgbClr val="191919"/>
      </a:dk1>
      <a:lt1>
        <a:sysClr val="window" lastClr="FFFFFF"/>
      </a:lt1>
      <a:dk2>
        <a:srgbClr val="EFEFEF"/>
      </a:dk2>
      <a:lt2>
        <a:srgbClr val="2D2D2D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自定义 24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87283</TotalTime>
  <Words>2953</Words>
  <Application>Microsoft Office PowerPoint</Application>
  <PresentationFormat>宽屏</PresentationFormat>
  <Paragraphs>435</Paragraphs>
  <Slides>51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Consolas-BoldItalic</vt:lpstr>
      <vt:lpstr>Inter</vt:lpstr>
      <vt:lpstr>Lantinghei SC Demibold</vt:lpstr>
      <vt:lpstr>Menlo-BoldItalic</vt:lpstr>
      <vt:lpstr>PingFang SC</vt:lpstr>
      <vt:lpstr>等线</vt:lpstr>
      <vt:lpstr>KaiTi</vt:lpstr>
      <vt:lpstr>KaiTi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孝青 刘</cp:lastModifiedBy>
  <cp:revision>1629</cp:revision>
  <cp:lastPrinted>2020-09-21T02:20:53Z</cp:lastPrinted>
  <dcterms:created xsi:type="dcterms:W3CDTF">2010-04-12T23:12:02Z</dcterms:created>
  <dcterms:modified xsi:type="dcterms:W3CDTF">2025-11-14T09:41:38Z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